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1" r:id="rId6"/>
    <p:sldId id="260" r:id="rId7"/>
    <p:sldId id="258" r:id="rId8"/>
    <p:sldId id="262" r:id="rId9"/>
    <p:sldId id="263" r:id="rId10"/>
    <p:sldId id="265" r:id="rId11"/>
    <p:sldId id="267" r:id="rId12"/>
    <p:sldId id="266" r:id="rId13"/>
    <p:sldId id="270" r:id="rId14"/>
    <p:sldId id="268" r:id="rId15"/>
    <p:sldId id="271" r:id="rId16"/>
    <p:sldId id="269" r:id="rId17"/>
    <p:sldId id="273" r:id="rId18"/>
    <p:sldId id="272" r:id="rId19"/>
    <p:sldId id="276" r:id="rId20"/>
    <p:sldId id="277" r:id="rId21"/>
    <p:sldId id="279" r:id="rId22"/>
    <p:sldId id="280" r:id="rId23"/>
    <p:sldId id="281" r:id="rId24"/>
    <p:sldId id="278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5E19-01C3-4131-AF03-12FBB3A0F4F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1D0F1-6ED7-498B-89B9-915B575B4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       Состав    </a:t>
            </a:r>
            <a:br>
              <a:rPr lang="ru-RU" sz="1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слова-</a:t>
            </a:r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морфемика</a:t>
            </a:r>
            <a:endParaRPr lang="ru-RU" sz="11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163353-funny-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3585882" cy="292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Детям без взрослых нельзя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163353-funny-family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375" t="37607" r="22109" b="-8332"/>
          <a:stretch>
            <a:fillRect/>
          </a:stretch>
        </p:blipFill>
        <p:spPr>
          <a:xfrm>
            <a:off x="1857356" y="1285860"/>
            <a:ext cx="4786346" cy="5261524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42976" y="1643050"/>
            <a:ext cx="6572296" cy="428628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7163353-funny-family.jpg"/>
          <p:cNvPicPr>
            <a:picLocks noGrp="1" noChangeAspect="1"/>
          </p:cNvPicPr>
          <p:nvPr>
            <p:ph idx="1"/>
          </p:nvPr>
        </p:nvPicPr>
        <p:blipFill>
          <a:blip r:embed="rId2"/>
          <a:srcRect l="77333"/>
          <a:stretch>
            <a:fillRect/>
          </a:stretch>
        </p:blipFill>
        <p:spPr>
          <a:xfrm>
            <a:off x="6858016" y="1428736"/>
            <a:ext cx="1214446" cy="3861570"/>
          </a:xfrm>
        </p:spPr>
      </p:pic>
      <p:pic>
        <p:nvPicPr>
          <p:cNvPr id="7" name="Рисунок 6" descr="4fcc5a94df7fdc679c1f1290413f4de322548_l.jpg"/>
          <p:cNvPicPr>
            <a:picLocks noChangeAspect="1"/>
          </p:cNvPicPr>
          <p:nvPr/>
        </p:nvPicPr>
        <p:blipFill>
          <a:blip r:embed="rId3"/>
          <a:srcRect t="32269" b="30496"/>
          <a:stretch>
            <a:fillRect/>
          </a:stretch>
        </p:blipFill>
        <p:spPr>
          <a:xfrm>
            <a:off x="0" y="5357802"/>
            <a:ext cx="9144000" cy="1500198"/>
          </a:xfrm>
          <a:prstGeom prst="rect">
            <a:avLst/>
          </a:prstGeom>
        </p:spPr>
      </p:pic>
      <p:pic>
        <p:nvPicPr>
          <p:cNvPr id="8" name="Содержимое 5" descr="7163353-funny-family.jpg"/>
          <p:cNvPicPr>
            <a:picLocks noChangeAspect="1"/>
          </p:cNvPicPr>
          <p:nvPr/>
        </p:nvPicPr>
        <p:blipFill>
          <a:blip r:embed="rId2"/>
          <a:srcRect l="29156" t="42303" r="46844"/>
          <a:stretch>
            <a:fillRect/>
          </a:stretch>
        </p:blipFill>
        <p:spPr>
          <a:xfrm>
            <a:off x="4929190" y="3143248"/>
            <a:ext cx="1285884" cy="2228020"/>
          </a:xfrm>
          <a:prstGeom prst="rect">
            <a:avLst/>
          </a:prstGeom>
        </p:spPr>
      </p:pic>
      <p:pic>
        <p:nvPicPr>
          <p:cNvPr id="9" name="Содержимое 5" descr="7163353-funny-family.jpg"/>
          <p:cNvPicPr>
            <a:picLocks noChangeAspect="1"/>
          </p:cNvPicPr>
          <p:nvPr/>
        </p:nvPicPr>
        <p:blipFill>
          <a:blip r:embed="rId2"/>
          <a:srcRect r="69333"/>
          <a:stretch>
            <a:fillRect/>
          </a:stretch>
        </p:blipFill>
        <p:spPr>
          <a:xfrm>
            <a:off x="2928926" y="1571612"/>
            <a:ext cx="1643106" cy="3861570"/>
          </a:xfrm>
          <a:prstGeom prst="rect">
            <a:avLst/>
          </a:prstGeom>
        </p:spPr>
      </p:pic>
      <p:pic>
        <p:nvPicPr>
          <p:cNvPr id="10" name="Содержимое 5" descr="7163353-funny-family.jpg"/>
          <p:cNvPicPr>
            <a:picLocks noChangeAspect="1"/>
          </p:cNvPicPr>
          <p:nvPr/>
        </p:nvPicPr>
        <p:blipFill>
          <a:blip r:embed="rId2"/>
          <a:srcRect l="51467" t="45509" r="21866"/>
          <a:stretch>
            <a:fillRect/>
          </a:stretch>
        </p:blipFill>
        <p:spPr>
          <a:xfrm>
            <a:off x="1214414" y="3143248"/>
            <a:ext cx="1428760" cy="21041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positphotos_4582708-stock-illustration-father-and-childr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791" y="1600200"/>
            <a:ext cx="6124418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apa_mozhet_vse_chto_ugod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00200"/>
            <a:ext cx="6072230" cy="504351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tock-vector-happy-family-104391866.jpg"/>
          <p:cNvPicPr>
            <a:picLocks noGrp="1" noChangeAspect="1"/>
          </p:cNvPicPr>
          <p:nvPr>
            <p:ph idx="1"/>
          </p:nvPr>
        </p:nvPicPr>
        <p:blipFill>
          <a:blip r:embed="rId2"/>
          <a:srcRect b="6248"/>
          <a:stretch>
            <a:fillRect/>
          </a:stretch>
        </p:blipFill>
        <p:spPr>
          <a:xfrm>
            <a:off x="1928794" y="1500174"/>
            <a:ext cx="5072098" cy="49665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endParaRPr lang="ru-RU" sz="6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amily-vector-happy-parents-text-19335505.jpg"/>
          <p:cNvPicPr>
            <a:picLocks noGrp="1" noChangeAspect="1"/>
          </p:cNvPicPr>
          <p:nvPr>
            <p:ph idx="1"/>
          </p:nvPr>
        </p:nvPicPr>
        <p:blipFill>
          <a:blip r:embed="rId2"/>
          <a:srcRect b="10496"/>
          <a:stretch>
            <a:fillRect/>
          </a:stretch>
        </p:blipFill>
        <p:spPr>
          <a:xfrm>
            <a:off x="857224" y="1357298"/>
            <a:ext cx="6643734" cy="459244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epositphotos_17370745-Fathers-day.-Father-and-son-with-boat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233" t="4545" r="17662"/>
          <a:stretch>
            <a:fillRect/>
          </a:stretch>
        </p:blipFill>
        <p:spPr>
          <a:xfrm>
            <a:off x="214282" y="1285860"/>
            <a:ext cx="3357586" cy="4500594"/>
          </a:xfrm>
        </p:spPr>
      </p:pic>
      <p:pic>
        <p:nvPicPr>
          <p:cNvPr id="7" name="Содержимое 7" descr="12793107-Father-carrying-daughter-on-his-shoulders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142984"/>
            <a:ext cx="2726638" cy="4985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3372" y="2000240"/>
            <a:ext cx="1943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это????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522167-happy-cartoon-fami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36598"/>
            <a:ext cx="7000924" cy="526819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9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endParaRPr lang="ru-RU" sz="19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662369-happy-girl-family.jpg"/>
          <p:cNvPicPr>
            <a:picLocks noGrp="1" noChangeAspect="1"/>
          </p:cNvPicPr>
          <p:nvPr>
            <p:ph idx="1"/>
          </p:nvPr>
        </p:nvPicPr>
        <p:blipFill>
          <a:blip r:embed="rId2"/>
          <a:srcRect l="8656" t="17608" r="6504" b="6093"/>
          <a:stretch>
            <a:fillRect/>
          </a:stretch>
        </p:blipFill>
        <p:spPr>
          <a:xfrm>
            <a:off x="0" y="1928802"/>
            <a:ext cx="3500462" cy="278608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9718980-boy-and-girl-funny-vector-teen-charac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14" y="2143116"/>
            <a:ext cx="3357586" cy="2770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Содержимое 3" descr="7163353-funny-family.jpg"/>
          <p:cNvPicPr>
            <a:picLocks noChangeAspect="1"/>
          </p:cNvPicPr>
          <p:nvPr/>
        </p:nvPicPr>
        <p:blipFill>
          <a:blip r:embed="rId4"/>
          <a:srcRect l="77891"/>
          <a:stretch>
            <a:fillRect/>
          </a:stretch>
        </p:blipFill>
        <p:spPr>
          <a:xfrm>
            <a:off x="3929058" y="2357430"/>
            <a:ext cx="1079091" cy="39839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14282" y="1928802"/>
            <a:ext cx="3000396" cy="2857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2964645" y="3464719"/>
            <a:ext cx="3143272" cy="1643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72132" y="2000240"/>
            <a:ext cx="3214710" cy="31432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endParaRPr lang="ru-RU" sz="1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id_25408_53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6582" y="3643314"/>
            <a:ext cx="3537418" cy="2954327"/>
          </a:xfrm>
          <a:prstGeom prst="ellipse">
            <a:avLst/>
          </a:prstGeom>
        </p:spPr>
      </p:pic>
      <p:pic>
        <p:nvPicPr>
          <p:cNvPr id="5" name="Содержимое 3" descr="7163353-funny-family.jpg"/>
          <p:cNvPicPr>
            <a:picLocks noChangeAspect="1"/>
          </p:cNvPicPr>
          <p:nvPr/>
        </p:nvPicPr>
        <p:blipFill>
          <a:blip r:embed="rId3"/>
          <a:srcRect r="72873"/>
          <a:stretch>
            <a:fillRect/>
          </a:stretch>
        </p:blipFill>
        <p:spPr>
          <a:xfrm>
            <a:off x="0" y="0"/>
            <a:ext cx="2214546" cy="6663623"/>
          </a:xfrm>
          <a:prstGeom prst="rect">
            <a:avLst/>
          </a:prstGeom>
        </p:spPr>
      </p:pic>
      <p:pic>
        <p:nvPicPr>
          <p:cNvPr id="6" name="Содержимое 3" descr="7163353-funny-family.jpg"/>
          <p:cNvPicPr>
            <a:picLocks noChangeAspect="1"/>
          </p:cNvPicPr>
          <p:nvPr/>
        </p:nvPicPr>
        <p:blipFill>
          <a:blip r:embed="rId3"/>
          <a:srcRect l="77891"/>
          <a:stretch>
            <a:fillRect/>
          </a:stretch>
        </p:blipFill>
        <p:spPr>
          <a:xfrm>
            <a:off x="7715272" y="285728"/>
            <a:ext cx="1079091" cy="3983904"/>
          </a:xfrm>
          <a:prstGeom prst="rect">
            <a:avLst/>
          </a:prstGeom>
        </p:spPr>
      </p:pic>
      <p:pic>
        <p:nvPicPr>
          <p:cNvPr id="7" name="Рисунок 6" descr="482001bca7a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753855"/>
            <a:ext cx="1593762" cy="4104145"/>
          </a:xfrm>
          <a:prstGeom prst="rect">
            <a:avLst/>
          </a:prstGeom>
        </p:spPr>
      </p:pic>
      <p:pic>
        <p:nvPicPr>
          <p:cNvPr id="8" name="Рисунок 7" descr="w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1500174"/>
            <a:ext cx="1643074" cy="380283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571736" y="3714752"/>
            <a:ext cx="2286016" cy="1428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321967" y="1893083"/>
            <a:ext cx="2143140" cy="19288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86578" y="4286256"/>
            <a:ext cx="1571636" cy="1428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6115064" cy="785794"/>
          </a:xfrm>
        </p:spPr>
        <p:txBody>
          <a:bodyPr>
            <a:noAutofit/>
          </a:bodyPr>
          <a:lstStyle/>
          <a:p>
            <a:r>
              <a:rPr lang="ru-RU" sz="13800" dirty="0" smtClean="0">
                <a:latin typeface="Times New Roman" pitchFamily="18" charset="0"/>
                <a:cs typeface="Times New Roman" pitchFamily="18" charset="0"/>
              </a:rPr>
              <a:t>   корень</a:t>
            </a:r>
            <a:endParaRPr lang="ru-RU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2643182"/>
            <a:ext cx="3357586" cy="421481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часть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родственных (однокоренных) слов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лавная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значимая часть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слова, в которой отражено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общее лексическое значение всех однокоренных слов</a:t>
            </a:r>
          </a:p>
        </p:txBody>
      </p:sp>
      <p:pic>
        <p:nvPicPr>
          <p:cNvPr id="4" name="Рисунок 3" descr="7163353-funny-family.jpg"/>
          <p:cNvPicPr>
            <a:picLocks noChangeAspect="1"/>
          </p:cNvPicPr>
          <p:nvPr/>
        </p:nvPicPr>
        <p:blipFill>
          <a:blip r:embed="rId2"/>
          <a:srcRect r="69373"/>
          <a:stretch>
            <a:fillRect/>
          </a:stretch>
        </p:blipFill>
        <p:spPr>
          <a:xfrm>
            <a:off x="214282" y="955801"/>
            <a:ext cx="2214578" cy="5902199"/>
          </a:xfrm>
          <a:prstGeom prst="rect">
            <a:avLst/>
          </a:prstGeom>
        </p:spPr>
      </p:pic>
      <p:pic>
        <p:nvPicPr>
          <p:cNvPr id="5" name="Рисунок 4" descr="a952748024bc19533ea0763ea2a5bf9f.jpg"/>
          <p:cNvPicPr>
            <a:picLocks noChangeAspect="1"/>
          </p:cNvPicPr>
          <p:nvPr/>
        </p:nvPicPr>
        <p:blipFill>
          <a:blip r:embed="rId3"/>
          <a:srcRect t="20288" r="65186" b="57734"/>
          <a:stretch>
            <a:fillRect/>
          </a:stretch>
        </p:blipFill>
        <p:spPr>
          <a:xfrm>
            <a:off x="2285984" y="2500306"/>
            <a:ext cx="2928958" cy="9286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3000396" cy="26432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Дружная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родня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099644-fami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500570"/>
            <a:ext cx="3071834" cy="2132549"/>
          </a:xfrm>
        </p:spPr>
      </p:pic>
      <p:pic>
        <p:nvPicPr>
          <p:cNvPr id="5" name="Рисунок 4" descr="22147171-happy-family-with-two-children-cartoon-ve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785794"/>
            <a:ext cx="2035702" cy="3643314"/>
          </a:xfrm>
          <a:prstGeom prst="rect">
            <a:avLst/>
          </a:prstGeom>
        </p:spPr>
      </p:pic>
      <p:pic>
        <p:nvPicPr>
          <p:cNvPr id="6" name="Рисунок 5" descr="11118431-happy-family-cartoon-holding-han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000" y="4500570"/>
            <a:ext cx="4296000" cy="2357430"/>
          </a:xfrm>
          <a:prstGeom prst="rect">
            <a:avLst/>
          </a:prstGeom>
        </p:spPr>
      </p:pic>
      <p:pic>
        <p:nvPicPr>
          <p:cNvPr id="7" name="Рисунок 6" descr="a952748024bc19533ea0763ea2a5bf9f.jpg"/>
          <p:cNvPicPr>
            <a:picLocks noChangeAspect="1"/>
          </p:cNvPicPr>
          <p:nvPr/>
        </p:nvPicPr>
        <p:blipFill>
          <a:blip r:embed="rId5"/>
          <a:srcRect r="55460" b="12086"/>
          <a:stretch>
            <a:fillRect/>
          </a:stretch>
        </p:blipFill>
        <p:spPr>
          <a:xfrm>
            <a:off x="0" y="500042"/>
            <a:ext cx="3747198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6758006" cy="5604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десь живут родственные слова.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них один корень.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447589-house-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4525963" cy="4525963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136111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714356"/>
            <a:ext cx="3048000" cy="3048000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14703842-720x3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500570"/>
            <a:ext cx="3929066" cy="185539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Гласные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согласные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корне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чередоваться</a:t>
            </a:r>
            <a:endParaRPr lang="ru-RU" dirty="0"/>
          </a:p>
        </p:txBody>
      </p:sp>
      <p:pic>
        <p:nvPicPr>
          <p:cNvPr id="4" name="Содержимое 3" descr="slid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7858180" cy="5304272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1285852" y="1571612"/>
            <a:ext cx="914400" cy="9144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6286520"/>
            <a:ext cx="1643074" cy="57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501122" cy="63758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Вспомним!!!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m71c4a4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46" y="1571611"/>
            <a:ext cx="9043354" cy="463471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im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332380" cy="3929090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2071678"/>
            <a:ext cx="8072494" cy="1214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Выбери меня)))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63" y="4071943"/>
            <a:ext cx="8300203" cy="26323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4071942"/>
            <a:ext cx="778674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Запомни нас)))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3800" dirty="0" smtClean="0">
                <a:latin typeface="Times New Roman" pitchFamily="18" charset="0"/>
                <a:cs typeface="Times New Roman" pitchFamily="18" charset="0"/>
              </a:rPr>
              <a:t>окончание</a:t>
            </a:r>
            <a:endParaRPr lang="ru-RU" sz="1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163353-funny-family.jpg"/>
          <p:cNvPicPr>
            <a:picLocks noGrp="1" noChangeAspect="1"/>
          </p:cNvPicPr>
          <p:nvPr>
            <p:ph idx="1"/>
          </p:nvPr>
        </p:nvPicPr>
        <p:blipFill>
          <a:blip r:embed="rId2"/>
          <a:srcRect l="77891"/>
          <a:stretch>
            <a:fillRect/>
          </a:stretch>
        </p:blipFill>
        <p:spPr>
          <a:xfrm>
            <a:off x="3428992" y="1583153"/>
            <a:ext cx="1428760" cy="5274847"/>
          </a:xfrm>
        </p:spPr>
      </p:pic>
      <p:sp>
        <p:nvSpPr>
          <p:cNvPr id="5" name="Прямоугольник 4"/>
          <p:cNvSpPr/>
          <p:nvPr/>
        </p:nvSpPr>
        <p:spPr>
          <a:xfrm>
            <a:off x="5214942" y="1857364"/>
            <a:ext cx="36433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изменяемая часть слова,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которая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образует формы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слова и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служит для связи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слов в словосочетании и предложении. </a:t>
            </a:r>
          </a:p>
        </p:txBody>
      </p:sp>
      <p:pic>
        <p:nvPicPr>
          <p:cNvPr id="6" name="Рисунок 5" descr="a952748024bc19533ea0763ea2a5bf9f.jpg"/>
          <p:cNvPicPr>
            <a:picLocks noChangeAspect="1"/>
          </p:cNvPicPr>
          <p:nvPr/>
        </p:nvPicPr>
        <p:blipFill>
          <a:blip r:embed="rId3"/>
          <a:srcRect l="10189" t="62554" r="60091" b="12086"/>
          <a:stretch>
            <a:fillRect/>
          </a:stretch>
        </p:blipFill>
        <p:spPr>
          <a:xfrm>
            <a:off x="285720" y="2520717"/>
            <a:ext cx="2786082" cy="119403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952748024bc19533ea0763ea2a5bf9f.jpg"/>
          <p:cNvPicPr>
            <a:picLocks noChangeAspect="1"/>
          </p:cNvPicPr>
          <p:nvPr/>
        </p:nvPicPr>
        <p:blipFill>
          <a:blip r:embed="rId2"/>
          <a:srcRect t="21978" r="55460" b="56043"/>
          <a:stretch>
            <a:fillRect/>
          </a:stretch>
        </p:blipFill>
        <p:spPr>
          <a:xfrm>
            <a:off x="0" y="5929306"/>
            <a:ext cx="3747198" cy="9286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a952748024bc19533ea0763ea2a5bf9f.jpg"/>
          <p:cNvPicPr>
            <a:picLocks noChangeAspect="1"/>
          </p:cNvPicPr>
          <p:nvPr/>
        </p:nvPicPr>
        <p:blipFill>
          <a:blip r:embed="rId2"/>
          <a:srcRect l="8491" t="64245" r="55460" b="12086"/>
          <a:stretch>
            <a:fillRect/>
          </a:stretch>
        </p:blipFill>
        <p:spPr>
          <a:xfrm>
            <a:off x="5143504" y="5857868"/>
            <a:ext cx="3032850" cy="10001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i45a5kB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-24"/>
            <a:ext cx="5715040" cy="5715040"/>
          </a:xfrm>
          <a:prstGeom prst="rect">
            <a:avLst/>
          </a:prstGeom>
        </p:spPr>
      </p:pic>
      <p:pic>
        <p:nvPicPr>
          <p:cNvPr id="9" name="Содержимое 3" descr="7163353-funny-family.jpg"/>
          <p:cNvPicPr>
            <a:picLocks noChangeAspect="1"/>
          </p:cNvPicPr>
          <p:nvPr/>
        </p:nvPicPr>
        <p:blipFill>
          <a:blip r:embed="rId4"/>
          <a:srcRect l="77891"/>
          <a:stretch>
            <a:fillRect/>
          </a:stretch>
        </p:blipFill>
        <p:spPr>
          <a:xfrm>
            <a:off x="5286380" y="0"/>
            <a:ext cx="1571636" cy="5802332"/>
          </a:xfrm>
          <a:prstGeom prst="rect">
            <a:avLst/>
          </a:prstGeom>
        </p:spPr>
      </p:pic>
      <p:pic>
        <p:nvPicPr>
          <p:cNvPr id="11" name="Содержимое 3" descr="7163353-funny-family.jpg"/>
          <p:cNvPicPr>
            <a:picLocks noChangeAspect="1"/>
          </p:cNvPicPr>
          <p:nvPr/>
        </p:nvPicPr>
        <p:blipFill>
          <a:blip r:embed="rId4"/>
          <a:srcRect r="69373"/>
          <a:stretch>
            <a:fillRect/>
          </a:stretch>
        </p:blipFill>
        <p:spPr>
          <a:xfrm>
            <a:off x="1357290" y="0"/>
            <a:ext cx="2071702" cy="5521359"/>
          </a:xfrm>
          <a:prstGeom prst="rect">
            <a:avLst/>
          </a:prstGeom>
        </p:spPr>
      </p:pic>
      <p:pic>
        <p:nvPicPr>
          <p:cNvPr id="12" name="Рисунок 11" descr="228750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55283">
            <a:off x="792958" y="-536599"/>
            <a:ext cx="7220571" cy="7044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8948326_choo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4762500" cy="3467100"/>
          </a:xfr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1428736"/>
            <a:ext cx="3705225" cy="4762500"/>
          </a:xfrm>
          <a:prstGeom prst="rect">
            <a:avLst/>
          </a:prstGeom>
        </p:spPr>
      </p:pic>
      <p:pic>
        <p:nvPicPr>
          <p:cNvPr id="6" name="Рисунок 5" descr="clipart-questions-10.jpg"/>
          <p:cNvPicPr>
            <a:picLocks noChangeAspect="1"/>
          </p:cNvPicPr>
          <p:nvPr/>
        </p:nvPicPr>
        <p:blipFill>
          <a:blip r:embed="rId4"/>
          <a:srcRect b="15834"/>
          <a:stretch>
            <a:fillRect/>
          </a:stretch>
        </p:blipFill>
        <p:spPr>
          <a:xfrm>
            <a:off x="714348" y="3786190"/>
            <a:ext cx="3962400" cy="2639766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357166"/>
            <a:ext cx="5229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кончание зависит от вопроса?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epositphotos_8935278-Different-jobs-girls-on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36"/>
            <a:ext cx="5214910" cy="5214910"/>
          </a:xfrm>
          <a:prstGeom prst="rect">
            <a:avLst/>
          </a:prstGeom>
        </p:spPr>
      </p:pic>
      <p:pic>
        <p:nvPicPr>
          <p:cNvPr id="12" name="Рисунок 11" descr="1336664763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857496"/>
            <a:ext cx="3857620" cy="3857620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9256" y="571480"/>
            <a:ext cx="371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Окончание может быть нулевым.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3800" dirty="0" smtClean="0">
                <a:latin typeface="Times New Roman" pitchFamily="18" charset="0"/>
                <a:cs typeface="Times New Roman" pitchFamily="18" charset="0"/>
              </a:rPr>
              <a:t>приставка</a:t>
            </a:r>
            <a:endParaRPr lang="ru-RU" sz="1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163353-funny-family.jpg"/>
          <p:cNvPicPr>
            <a:picLocks noGrp="1" noChangeAspect="1"/>
          </p:cNvPicPr>
          <p:nvPr>
            <p:ph idx="1"/>
          </p:nvPr>
        </p:nvPicPr>
        <p:blipFill>
          <a:blip r:embed="rId2"/>
          <a:srcRect l="51468" t="47883" r="22109"/>
          <a:stretch>
            <a:fillRect/>
          </a:stretch>
        </p:blipFill>
        <p:spPr>
          <a:xfrm>
            <a:off x="2786050" y="2428868"/>
            <a:ext cx="2571768" cy="4140478"/>
          </a:xfrm>
        </p:spPr>
      </p:pic>
      <p:sp>
        <p:nvSpPr>
          <p:cNvPr id="5" name="Прямоугольник 4"/>
          <p:cNvSpPr/>
          <p:nvPr/>
        </p:nvSpPr>
        <p:spPr>
          <a:xfrm>
            <a:off x="5572132" y="1785926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значимая часть слова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которая стоит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корнем и служит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образования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952748024bc19533ea0763ea2a5bf9f.jpg"/>
          <p:cNvPicPr>
            <a:picLocks noChangeAspect="1"/>
          </p:cNvPicPr>
          <p:nvPr/>
        </p:nvPicPr>
        <p:blipFill>
          <a:blip r:embed="rId3"/>
          <a:srcRect l="7642" r="55460" b="78021"/>
          <a:stretch>
            <a:fillRect/>
          </a:stretch>
        </p:blipFill>
        <p:spPr>
          <a:xfrm>
            <a:off x="0" y="2428868"/>
            <a:ext cx="3104288" cy="9286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63353-funny-family.jpg"/>
          <p:cNvPicPr>
            <a:picLocks noGrp="1" noChangeAspect="1"/>
          </p:cNvPicPr>
          <p:nvPr>
            <p:ph idx="1"/>
          </p:nvPr>
        </p:nvPicPr>
        <p:blipFill>
          <a:blip r:embed="rId2"/>
          <a:srcRect l="51468" t="42488" r="22109"/>
          <a:stretch>
            <a:fillRect/>
          </a:stretch>
        </p:blipFill>
        <p:spPr>
          <a:xfrm>
            <a:off x="1142976" y="1714488"/>
            <a:ext cx="1376126" cy="2444879"/>
          </a:xfrm>
        </p:spPr>
      </p:pic>
      <p:pic>
        <p:nvPicPr>
          <p:cNvPr id="5" name="Рисунок 4" descr="7163353-funny-family.jpg"/>
          <p:cNvPicPr>
            <a:picLocks noChangeAspect="1"/>
          </p:cNvPicPr>
          <p:nvPr/>
        </p:nvPicPr>
        <p:blipFill>
          <a:blip r:embed="rId2"/>
          <a:srcRect r="71914"/>
          <a:stretch>
            <a:fillRect/>
          </a:stretch>
        </p:blipFill>
        <p:spPr>
          <a:xfrm>
            <a:off x="2500298" y="357166"/>
            <a:ext cx="1571636" cy="4567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714884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приставка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569071-boy-and-girl.jpg"/>
          <p:cNvPicPr>
            <a:picLocks noChangeAspect="1"/>
          </p:cNvPicPr>
          <p:nvPr/>
        </p:nvPicPr>
        <p:blipFill>
          <a:blip r:embed="rId3"/>
          <a:srcRect l="46875"/>
          <a:stretch>
            <a:fillRect/>
          </a:stretch>
        </p:blipFill>
        <p:spPr>
          <a:xfrm>
            <a:off x="6858016" y="1000108"/>
            <a:ext cx="2000264" cy="4303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504" y="0"/>
            <a:ext cx="3857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предлог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035819" y="4321975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5786446" y="1071546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034" y="5572140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Приставка и предлог двойняшки.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это часть слова, то она- приставка.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она помощник для связи слов, тогда- предлог.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суффикс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071678"/>
            <a:ext cx="3686172" cy="405448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значимая часть слова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которая стоит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корня и служит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новых слов.</a:t>
            </a:r>
          </a:p>
        </p:txBody>
      </p:sp>
      <p:pic>
        <p:nvPicPr>
          <p:cNvPr id="4" name="Рисунок 3" descr="7163353-funny-family.jpg"/>
          <p:cNvPicPr>
            <a:picLocks noChangeAspect="1"/>
          </p:cNvPicPr>
          <p:nvPr/>
        </p:nvPicPr>
        <p:blipFill>
          <a:blip r:embed="rId2"/>
          <a:srcRect l="30078" t="40237" r="47465"/>
          <a:stretch>
            <a:fillRect/>
          </a:stretch>
        </p:blipFill>
        <p:spPr>
          <a:xfrm>
            <a:off x="214282" y="1857364"/>
            <a:ext cx="2214578" cy="4810410"/>
          </a:xfrm>
          <a:prstGeom prst="rect">
            <a:avLst/>
          </a:prstGeom>
        </p:spPr>
      </p:pic>
      <p:pic>
        <p:nvPicPr>
          <p:cNvPr id="5" name="Рисунок 4" descr="a952748024bc19533ea0763ea2a5bf9f.jpg"/>
          <p:cNvPicPr>
            <a:picLocks noChangeAspect="1"/>
          </p:cNvPicPr>
          <p:nvPr/>
        </p:nvPicPr>
        <p:blipFill>
          <a:blip r:embed="rId3"/>
          <a:srcRect l="5943" t="43957" r="62639" b="39136"/>
          <a:stretch>
            <a:fillRect/>
          </a:stretch>
        </p:blipFill>
        <p:spPr>
          <a:xfrm>
            <a:off x="2357422" y="3357562"/>
            <a:ext cx="2643206" cy="7143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145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   Состав             слова- морфемика</vt:lpstr>
      <vt:lpstr>   корень</vt:lpstr>
      <vt:lpstr>окончание</vt:lpstr>
      <vt:lpstr>Слайд 4</vt:lpstr>
      <vt:lpstr>Слайд 5</vt:lpstr>
      <vt:lpstr>Слайд 6</vt:lpstr>
      <vt:lpstr>приставка</vt:lpstr>
      <vt:lpstr>Слайд 8</vt:lpstr>
      <vt:lpstr>суффикс</vt:lpstr>
      <vt:lpstr>Детям без взрослых нельзя</vt:lpstr>
      <vt:lpstr>можно</vt:lpstr>
      <vt:lpstr>можно</vt:lpstr>
      <vt:lpstr>можно</vt:lpstr>
      <vt:lpstr>можно</vt:lpstr>
      <vt:lpstr>можно</vt:lpstr>
      <vt:lpstr>можно</vt:lpstr>
      <vt:lpstr>Что это????</vt:lpstr>
      <vt:lpstr>нельзя</vt:lpstr>
      <vt:lpstr>нельзя</vt:lpstr>
      <vt:lpstr>Дружная  родня</vt:lpstr>
      <vt:lpstr>Здесь живут родственные слова.  У них один корень. </vt:lpstr>
      <vt:lpstr>Гласные и согласные  в корне могут чередоваться</vt:lpstr>
      <vt:lpstr>Слайд 23</vt:lpstr>
      <vt:lpstr>Вспомним!!!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Состав             слова (морфемика)</dc:title>
  <dc:creator>Anzelika</dc:creator>
  <cp:lastModifiedBy>Anzelika</cp:lastModifiedBy>
  <cp:revision>6</cp:revision>
  <dcterms:created xsi:type="dcterms:W3CDTF">2017-11-14T06:05:12Z</dcterms:created>
  <dcterms:modified xsi:type="dcterms:W3CDTF">2017-11-15T08:45:33Z</dcterms:modified>
</cp:coreProperties>
</file>